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58" r:id="rId4"/>
    <p:sldId id="257" r:id="rId5"/>
    <p:sldId id="271" r:id="rId6"/>
    <p:sldId id="267" r:id="rId7"/>
    <p:sldId id="269" r:id="rId8"/>
    <p:sldId id="270" r:id="rId9"/>
    <p:sldId id="268" r:id="rId10"/>
    <p:sldId id="260" r:id="rId11"/>
    <p:sldId id="261" r:id="rId12"/>
    <p:sldId id="262"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054"/>
    <p:restoredTop sz="86418"/>
  </p:normalViewPr>
  <p:slideViewPr>
    <p:cSldViewPr snapToGrid="0" snapToObjects="1">
      <p:cViewPr varScale="1">
        <p:scale>
          <a:sx n="79" d="100"/>
          <a:sy n="79" d="100"/>
        </p:scale>
        <p:origin x="208" y="1320"/>
      </p:cViewPr>
      <p:guideLst/>
    </p:cSldViewPr>
  </p:slideViewPr>
  <p:outlineViewPr>
    <p:cViewPr>
      <p:scale>
        <a:sx n="33" d="100"/>
        <a:sy n="33" d="100"/>
      </p:scale>
      <p:origin x="0" y="-5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320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The search will return source information for each article along with a rating scale illustrating the media bias rating for that source.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a:t>
            </a:r>
          </a:p>
          <a:p>
            <a:r>
              <a:rPr lang="en-US" dirty="0"/>
              <a:t>source, (click)</a:t>
            </a:r>
          </a:p>
          <a:p>
            <a:r>
              <a:rPr lang="en-US" dirty="0"/>
              <a:t>headline, (click)</a:t>
            </a:r>
          </a:p>
          <a:p>
            <a:r>
              <a:rPr lang="en-US" dirty="0"/>
              <a:t>publication date, (click)</a:t>
            </a:r>
          </a:p>
          <a:p>
            <a:r>
              <a:rPr lang="en-US" dirty="0"/>
              <a:t>and author (click)</a:t>
            </a:r>
          </a:p>
          <a:p>
            <a:r>
              <a:rPr lang="en-US" dirty="0"/>
              <a:t>of the article. </a:t>
            </a:r>
          </a:p>
          <a:p>
            <a:br>
              <a:rPr lang="en-US" dirty="0"/>
            </a:br>
            <a:endParaRPr lang="en-US" dirty="0"/>
          </a:p>
          <a:p>
            <a:r>
              <a:rPr lang="en-US" dirty="0"/>
              <a:t>It also contains a (click) Bias Rating scale that illustrates the media bias commonly associated with that particular news source.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a:t>
            </a:r>
          </a:p>
          <a:p>
            <a:r>
              <a:rPr lang="en-US" dirty="0"/>
              <a:t>Business Insider (click)</a:t>
            </a:r>
          </a:p>
          <a:p>
            <a:r>
              <a:rPr lang="en-US" dirty="0"/>
              <a:t>and </a:t>
            </a:r>
            <a:r>
              <a:rPr lang="en-US" dirty="0" err="1"/>
              <a:t>AllSides.com</a:t>
            </a:r>
            <a:r>
              <a:rPr lang="en-US" dirty="0"/>
              <a:t>, a website that collects community feedback to present a media bias rating for online news sources in the United States.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that will give them perspective as to where the story originated while also providing additional stories on the same subject but from an (click) alternate source. It encourages the reader to view information from a (click) different perspective and, ultimately, be (click) better informed.</a:t>
            </a:r>
          </a:p>
          <a:p>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8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4"/>
          <a:stretch>
            <a:fillRect/>
          </a:stretch>
        </p:blipFill>
        <p:spPr>
          <a:xfrm>
            <a:off x="3979654" y="2641600"/>
            <a:ext cx="4199946" cy="1549400"/>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3" name="applause.wav"/>
          </p:stSnd>
        </p:sndAc>
      </p:transition>
    </mc:Choice>
    <mc:Fallback xmlns="">
      <p:transition spd="slow" advClick="0">
        <p:fade/>
        <p:sndAc>
          <p:stSnd>
            <p:snd r:embed="rId5"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295004" y="3889893"/>
            <a:ext cx="4705618" cy="299983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latin typeface="Adobe Garamond Pro" panose="02020502060506020403" pitchFamily="18" charset="77"/>
              </a:rPr>
              <a:t>How do we research the news that we hear?</a:t>
            </a:r>
          </a:p>
          <a:p>
            <a:pPr>
              <a:spcBef>
                <a:spcPts val="1600"/>
              </a:spcBef>
            </a:pPr>
            <a:r>
              <a:rPr lang="en-US" b="1" dirty="0">
                <a:latin typeface="Adobe Garamond Pro" panose="02020502060506020403" pitchFamily="18" charset="77"/>
              </a:rPr>
              <a:t>Where do we start?</a:t>
            </a:r>
          </a:p>
          <a:p>
            <a:pPr>
              <a:spcBef>
                <a:spcPts val="1600"/>
              </a:spcBef>
            </a:pPr>
            <a:r>
              <a:rPr lang="en-US" b="1" dirty="0">
                <a:latin typeface="Adobe Garamond Pro" panose="02020502060506020403" pitchFamily="18" charset="77"/>
              </a:rPr>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5082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71A5B-2A22-B24C-A2DC-41EFC06A0B18}"/>
              </a:ext>
            </a:extLst>
          </p:cNvPr>
          <p:cNvPicPr>
            <a:picLocks noChangeAspect="1"/>
          </p:cNvPicPr>
          <p:nvPr/>
        </p:nvPicPr>
        <p:blipFill>
          <a:blip r:embed="rId3"/>
          <a:stretch>
            <a:fillRect/>
          </a:stretch>
        </p:blipFill>
        <p:spPr>
          <a:xfrm>
            <a:off x="1379873" y="-1"/>
            <a:ext cx="9100763" cy="3357563"/>
          </a:xfrm>
          <a:prstGeom prst="rect">
            <a:avLst/>
          </a:prstGeom>
        </p:spPr>
      </p:pic>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0655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Comprehensive online search tool for news articles.</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background information for news articles and their sources. </a:t>
            </a:r>
          </a:p>
        </p:txBody>
      </p:sp>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379873" y="-1"/>
            <a:ext cx="9100763" cy="3357563"/>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065555"/>
            <a:ext cx="5868653" cy="3252172"/>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Returns search results based on the user location and keyword data.</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a simple rating system to help determine bias and credibility.</a:t>
            </a:r>
          </a:p>
        </p:txBody>
      </p:sp>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68B7A5-7248-4447-B329-8BA1F7E4B7FF}"/>
              </a:ext>
            </a:extLst>
          </p:cNvPr>
          <p:cNvPicPr>
            <a:picLocks noChangeAspect="1"/>
          </p:cNvPicPr>
          <p:nvPr/>
        </p:nvPicPr>
        <p:blipFill>
          <a:blip r:embed="rId3"/>
          <a:stretch>
            <a:fillRect/>
          </a:stretch>
        </p:blipFill>
        <p:spPr>
          <a:xfrm>
            <a:off x="0" y="3321"/>
            <a:ext cx="12192000" cy="891458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8542421" y="3308684"/>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1180923" y="2845697"/>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9340771" y="5416952"/>
            <a:ext cx="1388962" cy="439838"/>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445528"/>
            <a:ext cx="520222" cy="520222"/>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5759853"/>
            <a:ext cx="520222" cy="520222"/>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64" y="6017026"/>
            <a:ext cx="520222" cy="520222"/>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5327" y="6031315"/>
            <a:ext cx="520222" cy="520222"/>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0490AE-20CA-AA4F-A2AE-8B0618D6ABCA}"/>
              </a:ext>
            </a:extLst>
          </p:cNvPr>
          <p:cNvPicPr>
            <a:picLocks noChangeAspect="1"/>
          </p:cNvPicPr>
          <p:nvPr/>
        </p:nvPicPr>
        <p:blipFill>
          <a:blip r:embed="rId3"/>
          <a:stretch>
            <a:fillRect/>
          </a:stretch>
        </p:blipFill>
        <p:spPr>
          <a:xfrm>
            <a:off x="3388897" y="553453"/>
            <a:ext cx="5594682" cy="932447"/>
          </a:xfrm>
          <a:prstGeom prst="rect">
            <a:avLst/>
          </a:prstGeom>
        </p:spPr>
      </p:pic>
      <p:sp>
        <p:nvSpPr>
          <p:cNvPr id="13" name="Title 1">
            <a:extLst>
              <a:ext uri="{FF2B5EF4-FFF2-40B4-BE49-F238E27FC236}">
                <a16:creationId xmlns:a16="http://schemas.microsoft.com/office/drawing/2014/main" id="{7860ADDB-702D-6645-8CE6-639726A19232}"/>
              </a:ext>
            </a:extLst>
          </p:cNvPr>
          <p:cNvSpPr>
            <a:spLocks noGrp="1"/>
          </p:cNvSpPr>
          <p:nvPr>
            <p:ph type="title"/>
          </p:nvPr>
        </p:nvSpPr>
        <p:spPr>
          <a:xfrm>
            <a:off x="637907" y="1664812"/>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14" name="Content Placeholder 2">
            <a:extLst>
              <a:ext uri="{FF2B5EF4-FFF2-40B4-BE49-F238E27FC236}">
                <a16:creationId xmlns:a16="http://schemas.microsoft.com/office/drawing/2014/main" id="{18625B76-0284-2641-B9FE-9849D3D4C31E}"/>
              </a:ext>
            </a:extLst>
          </p:cNvPr>
          <p:cNvSpPr>
            <a:spLocks noGrp="1"/>
          </p:cNvSpPr>
          <p:nvPr>
            <p:ph idx="1"/>
          </p:nvPr>
        </p:nvSpPr>
        <p:spPr>
          <a:xfrm>
            <a:off x="637907" y="2584049"/>
            <a:ext cx="10876760" cy="4114801"/>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b="1" dirty="0">
                <a:latin typeface="Adobe Garamond Pro" panose="02020502060506020403" pitchFamily="18" charset="77"/>
              </a:rPr>
              <a:t>Extreme Left (Liberal) Views</a:t>
            </a:r>
          </a:p>
          <a:p>
            <a:pPr marL="457200" lvl="1" indent="0">
              <a:lnSpc>
                <a:spcPct val="120000"/>
              </a:lnSpc>
              <a:spcBef>
                <a:spcPts val="1600"/>
              </a:spcBef>
              <a:buNone/>
            </a:pPr>
            <a:r>
              <a:rPr lang="en-US" b="1" dirty="0">
                <a:latin typeface="Adobe Garamond Pro" panose="02020502060506020403" pitchFamily="18" charset="77"/>
              </a:rPr>
              <a:t>Moderate Left (Liberal) Views</a:t>
            </a:r>
          </a:p>
          <a:p>
            <a:pPr marL="457200" lvl="1" indent="0">
              <a:lnSpc>
                <a:spcPct val="120000"/>
              </a:lnSpc>
              <a:spcBef>
                <a:spcPts val="1600"/>
              </a:spcBef>
              <a:buNone/>
            </a:pPr>
            <a:r>
              <a:rPr lang="en-US" b="1" dirty="0">
                <a:latin typeface="Adobe Garamond Pro" panose="02020502060506020403" pitchFamily="18" charset="77"/>
              </a:rPr>
              <a:t>Centrist (Neutral) Views</a:t>
            </a:r>
          </a:p>
          <a:p>
            <a:pPr marL="457200" lvl="1" indent="0">
              <a:lnSpc>
                <a:spcPct val="120000"/>
              </a:lnSpc>
              <a:spcBef>
                <a:spcPts val="1600"/>
              </a:spcBef>
              <a:buNone/>
            </a:pPr>
            <a:r>
              <a:rPr lang="en-US" b="1" dirty="0">
                <a:latin typeface="Adobe Garamond Pro" panose="02020502060506020403" pitchFamily="18" charset="77"/>
              </a:rPr>
              <a:t>Moderate Right (Conservative) Views</a:t>
            </a:r>
          </a:p>
          <a:p>
            <a:pPr marL="457200" lvl="1" indent="0">
              <a:lnSpc>
                <a:spcPct val="120000"/>
              </a:lnSpc>
              <a:spcBef>
                <a:spcPts val="1600"/>
              </a:spcBef>
              <a:buNone/>
            </a:pPr>
            <a:r>
              <a:rPr lang="en-US" b="1" dirty="0">
                <a:latin typeface="Adobe Garamond Pro" panose="02020502060506020403" pitchFamily="18" charset="77"/>
              </a:rPr>
              <a:t>Moderate Right (Conservative) Views</a:t>
            </a:r>
          </a:p>
        </p:txBody>
      </p:sp>
      <p:cxnSp>
        <p:nvCxnSpPr>
          <p:cNvPr id="15" name="Straight Connector 14">
            <a:extLst>
              <a:ext uri="{FF2B5EF4-FFF2-40B4-BE49-F238E27FC236}">
                <a16:creationId xmlns:a16="http://schemas.microsoft.com/office/drawing/2014/main" id="{D89D385E-CE14-484E-98EB-E0DA4B741DD0}"/>
              </a:ext>
            </a:extLst>
          </p:cNvPr>
          <p:cNvCxnSpPr>
            <a:cxnSpLocks/>
          </p:cNvCxnSpPr>
          <p:nvPr/>
        </p:nvCxnSpPr>
        <p:spPr>
          <a:xfrm>
            <a:off x="637907" y="2514599"/>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0EE6B26B-40F3-6C42-AD5F-23C127FCCFEA}"/>
              </a:ext>
            </a:extLst>
          </p:cNvPr>
          <p:cNvPicPr>
            <a:picLocks noChangeAspect="1"/>
          </p:cNvPicPr>
          <p:nvPr/>
        </p:nvPicPr>
        <p:blipFill>
          <a:blip r:embed="rId4"/>
          <a:stretch>
            <a:fillRect/>
          </a:stretch>
        </p:blipFill>
        <p:spPr>
          <a:xfrm>
            <a:off x="6766807" y="3572354"/>
            <a:ext cx="3163278" cy="527212"/>
          </a:xfrm>
          <a:prstGeom prst="rect">
            <a:avLst/>
          </a:prstGeom>
        </p:spPr>
      </p:pic>
      <p:pic>
        <p:nvPicPr>
          <p:cNvPr id="17" name="Picture 16">
            <a:extLst>
              <a:ext uri="{FF2B5EF4-FFF2-40B4-BE49-F238E27FC236}">
                <a16:creationId xmlns:a16="http://schemas.microsoft.com/office/drawing/2014/main" id="{75AD8610-1086-844D-9C69-6721997E16DC}"/>
              </a:ext>
            </a:extLst>
          </p:cNvPr>
          <p:cNvPicPr>
            <a:picLocks noChangeAspect="1"/>
          </p:cNvPicPr>
          <p:nvPr/>
        </p:nvPicPr>
        <p:blipFill>
          <a:blip r:embed="rId5"/>
          <a:stretch>
            <a:fillRect/>
          </a:stretch>
        </p:blipFill>
        <p:spPr>
          <a:xfrm>
            <a:off x="6766807" y="4185055"/>
            <a:ext cx="3163278" cy="527212"/>
          </a:xfrm>
          <a:prstGeom prst="rect">
            <a:avLst/>
          </a:prstGeom>
        </p:spPr>
      </p:pic>
      <p:pic>
        <p:nvPicPr>
          <p:cNvPr id="18" name="Picture 17">
            <a:extLst>
              <a:ext uri="{FF2B5EF4-FFF2-40B4-BE49-F238E27FC236}">
                <a16:creationId xmlns:a16="http://schemas.microsoft.com/office/drawing/2014/main" id="{8DCE71E4-3FBC-3342-831E-2E555FF812CF}"/>
              </a:ext>
            </a:extLst>
          </p:cNvPr>
          <p:cNvPicPr>
            <a:picLocks noChangeAspect="1"/>
          </p:cNvPicPr>
          <p:nvPr/>
        </p:nvPicPr>
        <p:blipFill>
          <a:blip r:embed="rId3"/>
          <a:stretch>
            <a:fillRect/>
          </a:stretch>
        </p:blipFill>
        <p:spPr>
          <a:xfrm>
            <a:off x="6766807" y="4810697"/>
            <a:ext cx="3163277" cy="527213"/>
          </a:xfrm>
          <a:prstGeom prst="rect">
            <a:avLst/>
          </a:prstGeom>
        </p:spPr>
      </p:pic>
      <p:pic>
        <p:nvPicPr>
          <p:cNvPr id="19" name="Picture 18">
            <a:extLst>
              <a:ext uri="{FF2B5EF4-FFF2-40B4-BE49-F238E27FC236}">
                <a16:creationId xmlns:a16="http://schemas.microsoft.com/office/drawing/2014/main" id="{B42C1879-11C3-BB46-BB5B-2FA76224CFF7}"/>
              </a:ext>
            </a:extLst>
          </p:cNvPr>
          <p:cNvPicPr>
            <a:picLocks noChangeAspect="1"/>
          </p:cNvPicPr>
          <p:nvPr/>
        </p:nvPicPr>
        <p:blipFill>
          <a:blip r:embed="rId6"/>
          <a:stretch>
            <a:fillRect/>
          </a:stretch>
        </p:blipFill>
        <p:spPr>
          <a:xfrm>
            <a:off x="6766807" y="5422025"/>
            <a:ext cx="3163278" cy="527212"/>
          </a:xfrm>
          <a:prstGeom prst="rect">
            <a:avLst/>
          </a:prstGeom>
        </p:spPr>
      </p:pic>
      <p:pic>
        <p:nvPicPr>
          <p:cNvPr id="20" name="Picture 19">
            <a:extLst>
              <a:ext uri="{FF2B5EF4-FFF2-40B4-BE49-F238E27FC236}">
                <a16:creationId xmlns:a16="http://schemas.microsoft.com/office/drawing/2014/main" id="{C9C99268-F8D8-5149-AC71-EE915FC6251D}"/>
              </a:ext>
            </a:extLst>
          </p:cNvPr>
          <p:cNvPicPr>
            <a:picLocks noChangeAspect="1"/>
          </p:cNvPicPr>
          <p:nvPr/>
        </p:nvPicPr>
        <p:blipFill>
          <a:blip r:embed="rId7"/>
          <a:stretch>
            <a:fillRect/>
          </a:stretch>
        </p:blipFill>
        <p:spPr>
          <a:xfrm>
            <a:off x="6766807" y="6035635"/>
            <a:ext cx="3163278" cy="527212"/>
          </a:xfrm>
          <a:prstGeom prst="rect">
            <a:avLst/>
          </a:prstGeom>
        </p:spPr>
      </p:pic>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9"/>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0"/>
          <a:stretch>
            <a:fillRect/>
          </a:stretch>
        </p:blipFill>
        <p:spPr>
          <a:xfrm>
            <a:off x="2943225" y="1624589"/>
            <a:ext cx="5500687" cy="5044177"/>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marL="0" indent="0" algn="ctr">
              <a:buNone/>
            </a:pPr>
            <a:r>
              <a:rPr lang="en-US" sz="3600" b="1" dirty="0">
                <a:latin typeface="Adobe Garamond Pro" panose="02020502060506020403" pitchFamily="18" charset="77"/>
              </a:rPr>
              <a:t>Alternate News Sources</a:t>
            </a:r>
          </a:p>
          <a:p>
            <a:pPr marL="0" indent="0" algn="ctr">
              <a:buNone/>
            </a:pPr>
            <a:r>
              <a:rPr lang="en-US" sz="3600" b="1" dirty="0">
                <a:latin typeface="Adobe Garamond Pro" panose="02020502060506020403" pitchFamily="18" charset="77"/>
              </a:rPr>
              <a:t>Provides Perspective </a:t>
            </a:r>
          </a:p>
          <a:p>
            <a:pPr marL="0" indent="0" algn="ctr">
              <a:buNone/>
            </a:pPr>
            <a:r>
              <a:rPr lang="en-US" sz="3600" b="1" dirty="0">
                <a:latin typeface="Adobe Garamond Pro" panose="02020502060506020403" pitchFamily="18" charset="77"/>
              </a:rPr>
              <a:t>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665</Words>
  <Application>Microsoft Macintosh PowerPoint</Application>
  <PresentationFormat>Widescreen</PresentationFormat>
  <Paragraphs>102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FangSong</vt:lpstr>
      <vt:lpstr>Adobe Garamond Pro</vt:lpstr>
      <vt:lpstr>Arial</vt:lpstr>
      <vt:lpstr>Calibri</vt:lpstr>
      <vt:lpstr>Calibri Light</vt:lpstr>
      <vt:lpstr>Garamond</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83</cp:revision>
  <cp:lastPrinted>2018-06-10T17:22:01Z</cp:lastPrinted>
  <dcterms:created xsi:type="dcterms:W3CDTF">2018-06-07T21:48:47Z</dcterms:created>
  <dcterms:modified xsi:type="dcterms:W3CDTF">2018-06-11T00:10:44Z</dcterms:modified>
</cp:coreProperties>
</file>